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60" r:id="rId4"/>
    <p:sldId id="261" r:id="rId5"/>
    <p:sldId id="263"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CC"/>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B7A07-ECCC-4008-BF10-AD0DEFE1016E}" v="316" dt="2020-02-24T01:38:04.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7" d="100"/>
          <a:sy n="77" d="100"/>
        </p:scale>
        <p:origin x="12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2/23/2020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2/23/2020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2/23/2020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Vygotsky Power Point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Shannon Edwards</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erson wearing a suit and tie looking at the camera&#10;&#10;Description automatically generated">
            <a:extLst>
              <a:ext uri="{FF2B5EF4-FFF2-40B4-BE49-F238E27FC236}">
                <a16:creationId xmlns:a16="http://schemas.microsoft.com/office/drawing/2014/main" id="{C59091D1-1C9B-4347-BBC5-08DE8C86B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 y="0"/>
            <a:ext cx="5292787"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a:prstGeom prst="rect">
            <a:avLst/>
          </a:prstGeom>
        </p:spPr>
        <p:txBody>
          <a:bodyPr anchor="b">
            <a:normAutofit/>
          </a:bodyPr>
          <a:lstStyle/>
          <a:p>
            <a:pPr lvl="0"/>
            <a:br>
              <a:rPr lang="en-US" sz="2300" i="1" dirty="0"/>
            </a:br>
            <a:br>
              <a:rPr lang="en-US" sz="2300" i="1" dirty="0"/>
            </a:br>
            <a:endParaRPr lang="en-US" sz="2300" i="1" dirty="0"/>
          </a:p>
        </p:txBody>
      </p:sp>
      <p:pic>
        <p:nvPicPr>
          <p:cNvPr id="5" name="Picture 4" descr="A piece of cake on a plate&#10;&#10;Description automatically generated">
            <a:extLst>
              <a:ext uri="{FF2B5EF4-FFF2-40B4-BE49-F238E27FC236}">
                <a16:creationId xmlns:a16="http://schemas.microsoft.com/office/drawing/2014/main" id="{EC208278-D4B7-4611-89D5-401CAB2E0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010" y="733982"/>
            <a:ext cx="3730419" cy="3806550"/>
          </a:xfrm>
          <a:prstGeom prst="rect">
            <a:avLst/>
          </a:prstGeom>
          <a:noFill/>
        </p:spPr>
      </p:pic>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901874"/>
            <a:ext cx="3730419" cy="2655518"/>
          </a:xfrm>
          <a:prstGeom prst="rect">
            <a:avLst/>
          </a:prstGeom>
        </p:spPr>
        <p:txBody>
          <a:bodyPr>
            <a:normAutofit/>
          </a:bodyPr>
          <a:lstStyle/>
          <a:p>
            <a:pPr marL="285750" indent="-285750">
              <a:buClr>
                <a:schemeClr val="bg1"/>
              </a:buClr>
              <a:buFont typeface="Wingdings" panose="05000000000000000000" pitchFamily="2" charset="2"/>
              <a:buChar char="Ø"/>
            </a:pPr>
            <a:r>
              <a:rPr lang="en-US" sz="2400" u="sng" dirty="0"/>
              <a:t>A child’s point of view</a:t>
            </a:r>
            <a:r>
              <a:rPr lang="en-US" sz="2400" dirty="0"/>
              <a:t>: </a:t>
            </a:r>
          </a:p>
          <a:p>
            <a:pPr>
              <a:buClr>
                <a:schemeClr val="bg1"/>
              </a:buClr>
            </a:pPr>
            <a:r>
              <a:rPr lang="en-US" sz="2400" dirty="0"/>
              <a:t>A child might only see this as food or perhaps something fun and exciting to share in. It might make them hungry. </a:t>
            </a:r>
          </a:p>
        </p:txBody>
      </p:sp>
      <p:sp>
        <p:nvSpPr>
          <p:cNvPr id="6" name="TextBox 5">
            <a:extLst>
              <a:ext uri="{FF2B5EF4-FFF2-40B4-BE49-F238E27FC236}">
                <a16:creationId xmlns:a16="http://schemas.microsoft.com/office/drawing/2014/main" id="{040FAB24-F0E4-4610-9E68-7859814E93F0}"/>
              </a:ext>
            </a:extLst>
          </p:cNvPr>
          <p:cNvSpPr txBox="1"/>
          <p:nvPr/>
        </p:nvSpPr>
        <p:spPr>
          <a:xfrm>
            <a:off x="4373883" y="244080"/>
            <a:ext cx="4087660" cy="369332"/>
          </a:xfrm>
          <a:prstGeom prst="rect">
            <a:avLst/>
          </a:prstGeom>
          <a:solidFill>
            <a:schemeClr val="bg1"/>
          </a:solidFill>
        </p:spPr>
        <p:txBody>
          <a:bodyPr wrap="square" rtlCol="0">
            <a:spAutoFit/>
          </a:bodyPr>
          <a:lstStyle/>
          <a:p>
            <a:r>
              <a:rPr lang="en-US" i="1" dirty="0">
                <a:solidFill>
                  <a:srgbClr val="008000"/>
                </a:solidFill>
              </a:rPr>
              <a:t>“As American as apple pie.” – unknown</a:t>
            </a:r>
            <a:endParaRPr lang="en-US" dirty="0">
              <a:solidFill>
                <a:srgbClr val="008000"/>
              </a:solidFill>
            </a:endParaRPr>
          </a:p>
        </p:txBody>
      </p:sp>
      <p:sp>
        <p:nvSpPr>
          <p:cNvPr id="7" name="TextBox 6">
            <a:extLst>
              <a:ext uri="{FF2B5EF4-FFF2-40B4-BE49-F238E27FC236}">
                <a16:creationId xmlns:a16="http://schemas.microsoft.com/office/drawing/2014/main" id="{EB6423F1-F2E6-4FC5-A848-0CD3790B93C9}"/>
              </a:ext>
            </a:extLst>
          </p:cNvPr>
          <p:cNvSpPr txBox="1"/>
          <p:nvPr/>
        </p:nvSpPr>
        <p:spPr>
          <a:xfrm>
            <a:off x="643466" y="225468"/>
            <a:ext cx="1736479" cy="52322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chemeClr val="bg1"/>
                </a:solidFill>
              </a:rPr>
              <a:t>APPLE PIE</a:t>
            </a:r>
          </a:p>
        </p:txBody>
      </p:sp>
      <p:sp>
        <p:nvSpPr>
          <p:cNvPr id="8" name="TextBox 7">
            <a:extLst>
              <a:ext uri="{FF2B5EF4-FFF2-40B4-BE49-F238E27FC236}">
                <a16:creationId xmlns:a16="http://schemas.microsoft.com/office/drawing/2014/main" id="{ABBC6EAB-8C7D-456C-B60F-61D5B14A08CB}"/>
              </a:ext>
            </a:extLst>
          </p:cNvPr>
          <p:cNvSpPr txBox="1"/>
          <p:nvPr/>
        </p:nvSpPr>
        <p:spPr>
          <a:xfrm>
            <a:off x="8630644" y="817478"/>
            <a:ext cx="3507751" cy="5262979"/>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a:t>An adult’s point of view</a:t>
            </a:r>
            <a:r>
              <a:rPr lang="en-US" dirty="0"/>
              <a:t>:</a:t>
            </a:r>
          </a:p>
          <a:p>
            <a:r>
              <a:rPr lang="en-US" sz="2400" dirty="0"/>
              <a:t>An adult might say this is a symbol of tradition, American tradition, that the apple pie is an American way of life. They might know that in WII American soldiers commonly told reporters that they defended their nation " for mom and apple pie," which is when the apple pie became American.</a:t>
            </a:r>
          </a:p>
        </p:txBody>
      </p:sp>
      <p:sp>
        <p:nvSpPr>
          <p:cNvPr id="9" name="TextBox 8">
            <a:extLst>
              <a:ext uri="{FF2B5EF4-FFF2-40B4-BE49-F238E27FC236}">
                <a16:creationId xmlns:a16="http://schemas.microsoft.com/office/drawing/2014/main" id="{1E4A0828-555E-45C9-9AA5-2DECEF663813}"/>
              </a:ext>
            </a:extLst>
          </p:cNvPr>
          <p:cNvSpPr txBox="1"/>
          <p:nvPr/>
        </p:nvSpPr>
        <p:spPr>
          <a:xfrm>
            <a:off x="486534" y="4729116"/>
            <a:ext cx="7774699" cy="1200329"/>
          </a:xfrm>
          <a:prstGeom prst="rect">
            <a:avLst/>
          </a:prstGeom>
          <a:solidFill>
            <a:schemeClr val="bg1"/>
          </a:solidFill>
          <a:effectLst>
            <a:outerShdw blurRad="50800" dist="50800" dir="5400000" sx="83000" sy="83000" algn="ctr" rotWithShape="0">
              <a:schemeClr val="tx1"/>
            </a:outerShdw>
          </a:effectLst>
        </p:spPr>
        <p:txBody>
          <a:bodyPr wrap="square" rtlCol="0">
            <a:spAutoFit/>
          </a:bodyPr>
          <a:lstStyle/>
          <a:p>
            <a:r>
              <a:rPr lang="en-US" u="sng" dirty="0">
                <a:solidFill>
                  <a:srgbClr val="00B050"/>
                </a:solidFill>
              </a:rPr>
              <a:t>Adults may teach children</a:t>
            </a:r>
            <a:r>
              <a:rPr lang="en-US" dirty="0">
                <a:solidFill>
                  <a:srgbClr val="00B050"/>
                </a:solidFill>
              </a:rPr>
              <a:t> that there is something special about apple pies </a:t>
            </a:r>
          </a:p>
          <a:p>
            <a:r>
              <a:rPr lang="en-US" dirty="0">
                <a:solidFill>
                  <a:srgbClr val="00B050"/>
                </a:solidFill>
              </a:rPr>
              <a:t>by telling them historical stories about the apple and how it came to America.</a:t>
            </a:r>
          </a:p>
          <a:p>
            <a:r>
              <a:rPr lang="en-US" dirty="0">
                <a:solidFill>
                  <a:srgbClr val="00B050"/>
                </a:solidFill>
              </a:rPr>
              <a:t> They will share with their children that America loves the apple pie and that</a:t>
            </a:r>
          </a:p>
          <a:p>
            <a:r>
              <a:rPr lang="en-US" dirty="0">
                <a:solidFill>
                  <a:srgbClr val="00B050"/>
                </a:solidFill>
              </a:rPr>
              <a:t> tradition is something to hold on to out of love and respect. </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a:prstGeom prst="rect">
            <a:avLst/>
          </a:prstGeom>
        </p:spPr>
        <p:txBody>
          <a:bodyPr anchor="b">
            <a:normAutofit/>
          </a:bodyPr>
          <a:lstStyle/>
          <a:p>
            <a:pPr lvl="0"/>
            <a:br>
              <a:rPr lang="en-US" sz="2300" i="1" dirty="0"/>
            </a:br>
            <a:br>
              <a:rPr lang="en-US" sz="2300" i="1" dirty="0"/>
            </a:br>
            <a:endParaRPr lang="en-US" sz="2300" i="1" dirty="0"/>
          </a:p>
        </p:txBody>
      </p:sp>
      <p:pic>
        <p:nvPicPr>
          <p:cNvPr id="5" name="Picture 4">
            <a:extLst>
              <a:ext uri="{FF2B5EF4-FFF2-40B4-BE49-F238E27FC236}">
                <a16:creationId xmlns:a16="http://schemas.microsoft.com/office/drawing/2014/main" id="{EC208278-D4B7-4611-89D5-401CAB2E05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72405" y="1000743"/>
            <a:ext cx="3308314" cy="4582016"/>
          </a:xfrm>
          <a:prstGeom prst="rect">
            <a:avLst/>
          </a:prstGeom>
          <a:noFill/>
        </p:spPr>
      </p:pic>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901873"/>
            <a:ext cx="3730419" cy="3344449"/>
          </a:xfrm>
          <a:prstGeom prst="rect">
            <a:avLst/>
          </a:prstGeom>
        </p:spPr>
        <p:txBody>
          <a:bodyPr>
            <a:normAutofit/>
          </a:bodyPr>
          <a:lstStyle/>
          <a:p>
            <a:pPr marL="285750" indent="-285750">
              <a:buClr>
                <a:schemeClr val="bg1"/>
              </a:buClr>
              <a:buFont typeface="Wingdings" panose="05000000000000000000" pitchFamily="2" charset="2"/>
              <a:buChar char="Ø"/>
            </a:pPr>
            <a:r>
              <a:rPr lang="en-US" sz="2400" u="sng" dirty="0"/>
              <a:t>A child’s point of view</a:t>
            </a:r>
            <a:r>
              <a:rPr lang="en-US" sz="2400" dirty="0"/>
              <a:t>: </a:t>
            </a:r>
          </a:p>
          <a:p>
            <a:pPr>
              <a:buClr>
                <a:schemeClr val="bg1"/>
              </a:buClr>
            </a:pPr>
            <a:r>
              <a:rPr lang="en-US" sz="2400" dirty="0"/>
              <a:t>A child might only see this as a really big green statue and wonder if that light really is glowing in her hand or if the sun is just shining on it. </a:t>
            </a:r>
          </a:p>
        </p:txBody>
      </p:sp>
      <p:sp>
        <p:nvSpPr>
          <p:cNvPr id="6" name="TextBox 5">
            <a:extLst>
              <a:ext uri="{FF2B5EF4-FFF2-40B4-BE49-F238E27FC236}">
                <a16:creationId xmlns:a16="http://schemas.microsoft.com/office/drawing/2014/main" id="{040FAB24-F0E4-4610-9E68-7859814E93F0}"/>
              </a:ext>
            </a:extLst>
          </p:cNvPr>
          <p:cNvSpPr txBox="1"/>
          <p:nvPr/>
        </p:nvSpPr>
        <p:spPr>
          <a:xfrm>
            <a:off x="4373884" y="163912"/>
            <a:ext cx="4087660" cy="646331"/>
          </a:xfrm>
          <a:prstGeom prst="rect">
            <a:avLst/>
          </a:prstGeom>
          <a:solidFill>
            <a:srgbClr val="FFC000"/>
          </a:solidFill>
        </p:spPr>
        <p:txBody>
          <a:bodyPr wrap="square" rtlCol="0">
            <a:spAutoFit/>
          </a:bodyPr>
          <a:lstStyle/>
          <a:p>
            <a:pPr algn="ctr"/>
            <a:r>
              <a:rPr lang="en-US" b="1" dirty="0">
                <a:solidFill>
                  <a:schemeClr val="accent3">
                    <a:lumMod val="50000"/>
                  </a:schemeClr>
                </a:solidFill>
              </a:rPr>
              <a:t>" Give me your tired, give me your poor, give me your huddled masses</a:t>
            </a:r>
            <a:r>
              <a:rPr lang="en-US" dirty="0">
                <a:solidFill>
                  <a:schemeClr val="accent3">
                    <a:lumMod val="50000"/>
                  </a:schemeClr>
                </a:solidFill>
              </a:rPr>
              <a:t> ."</a:t>
            </a:r>
          </a:p>
        </p:txBody>
      </p:sp>
      <p:sp>
        <p:nvSpPr>
          <p:cNvPr id="7" name="TextBox 6">
            <a:extLst>
              <a:ext uri="{FF2B5EF4-FFF2-40B4-BE49-F238E27FC236}">
                <a16:creationId xmlns:a16="http://schemas.microsoft.com/office/drawing/2014/main" id="{EB6423F1-F2E6-4FC5-A848-0CD3790B93C9}"/>
              </a:ext>
            </a:extLst>
          </p:cNvPr>
          <p:cNvSpPr txBox="1"/>
          <p:nvPr/>
        </p:nvSpPr>
        <p:spPr>
          <a:xfrm>
            <a:off x="643466" y="225468"/>
            <a:ext cx="2741418" cy="523220"/>
          </a:xfrm>
          <a:prstGeom prst="rect">
            <a:avLst/>
          </a:prstGeom>
          <a:solidFill>
            <a:srgbClr val="FFC000"/>
          </a:solidFill>
          <a:ln w="6350">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chemeClr val="accent2">
                    <a:lumMod val="50000"/>
                  </a:schemeClr>
                </a:solidFill>
                <a:effectLst>
                  <a:innerShdw blurRad="63500" dist="50800" dir="13500000">
                    <a:prstClr val="black">
                      <a:alpha val="50000"/>
                    </a:prstClr>
                  </a:innerShdw>
                </a:effectLst>
              </a:rPr>
              <a:t>Statue of Liberty</a:t>
            </a:r>
          </a:p>
        </p:txBody>
      </p:sp>
      <p:sp>
        <p:nvSpPr>
          <p:cNvPr id="8" name="TextBox 7">
            <a:extLst>
              <a:ext uri="{FF2B5EF4-FFF2-40B4-BE49-F238E27FC236}">
                <a16:creationId xmlns:a16="http://schemas.microsoft.com/office/drawing/2014/main" id="{ABBC6EAB-8C7D-456C-B60F-61D5B14A08CB}"/>
              </a:ext>
            </a:extLst>
          </p:cNvPr>
          <p:cNvSpPr txBox="1"/>
          <p:nvPr/>
        </p:nvSpPr>
        <p:spPr>
          <a:xfrm>
            <a:off x="8479657" y="943464"/>
            <a:ext cx="3507751" cy="3046988"/>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a:t>An adult’s point of view</a:t>
            </a:r>
            <a:r>
              <a:rPr lang="en-US" dirty="0"/>
              <a:t>:</a:t>
            </a:r>
          </a:p>
          <a:p>
            <a:r>
              <a:rPr lang="en-US" sz="2400" dirty="0"/>
              <a:t>An adult might say this is a symbol of liberty and freedom knowing that it was given to America by France to commemorate the abolition of slavery in 1885. </a:t>
            </a:r>
          </a:p>
        </p:txBody>
      </p:sp>
      <p:sp>
        <p:nvSpPr>
          <p:cNvPr id="9" name="TextBox 8">
            <a:extLst>
              <a:ext uri="{FF2B5EF4-FFF2-40B4-BE49-F238E27FC236}">
                <a16:creationId xmlns:a16="http://schemas.microsoft.com/office/drawing/2014/main" id="{1E4A0828-555E-45C9-9AA5-2DECEF663813}"/>
              </a:ext>
            </a:extLst>
          </p:cNvPr>
          <p:cNvSpPr txBox="1"/>
          <p:nvPr/>
        </p:nvSpPr>
        <p:spPr>
          <a:xfrm>
            <a:off x="918576" y="5525480"/>
            <a:ext cx="10605370" cy="1200329"/>
          </a:xfrm>
          <a:prstGeom prst="rect">
            <a:avLst/>
          </a:prstGeom>
          <a:solidFill>
            <a:srgbClr val="FFC000"/>
          </a:solidFill>
          <a:effectLst>
            <a:outerShdw blurRad="50800" dist="50800" dir="5400000" sx="83000" sy="83000" algn="ctr" rotWithShape="0">
              <a:schemeClr val="tx1"/>
            </a:outerShdw>
          </a:effectLst>
        </p:spPr>
        <p:txBody>
          <a:bodyPr wrap="square" rtlCol="0">
            <a:spAutoFit/>
          </a:bodyPr>
          <a:lstStyle/>
          <a:p>
            <a:r>
              <a:rPr lang="en-US" u="sng" dirty="0">
                <a:solidFill>
                  <a:schemeClr val="accent3">
                    <a:lumMod val="50000"/>
                  </a:schemeClr>
                </a:solidFill>
              </a:rPr>
              <a:t>Adults may teach children</a:t>
            </a:r>
            <a:r>
              <a:rPr lang="en-US" dirty="0">
                <a:solidFill>
                  <a:schemeClr val="accent3">
                    <a:lumMod val="50000"/>
                  </a:schemeClr>
                </a:solidFill>
              </a:rPr>
              <a:t> about the time period in American History when slavery was still a part of the story and explain that the statue, Lady Liberty, was given to the American people as a gift from France because we ended it! Adults might add how proud we can be that America believes in equal rights and the Declaration of Independence, which is written on that tablet she is holding. </a:t>
            </a:r>
          </a:p>
        </p:txBody>
      </p:sp>
    </p:spTree>
    <p:extLst>
      <p:ext uri="{BB962C8B-B14F-4D97-AF65-F5344CB8AC3E}">
        <p14:creationId xmlns:p14="http://schemas.microsoft.com/office/powerpoint/2010/main" val="101800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a:prstGeom prst="rect">
            <a:avLst/>
          </a:prstGeom>
        </p:spPr>
        <p:txBody>
          <a:bodyPr anchor="b">
            <a:normAutofit/>
          </a:bodyPr>
          <a:lstStyle/>
          <a:p>
            <a:pPr lvl="0"/>
            <a:br>
              <a:rPr lang="en-US" sz="2300" i="1" dirty="0"/>
            </a:br>
            <a:br>
              <a:rPr lang="en-US" sz="2300" i="1" dirty="0"/>
            </a:br>
            <a:endParaRPr lang="en-US" sz="2300" i="1"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901874"/>
            <a:ext cx="3730419" cy="3980428"/>
          </a:xfrm>
          <a:prstGeom prst="rect">
            <a:avLst/>
          </a:prstGeom>
        </p:spPr>
        <p:txBody>
          <a:bodyPr>
            <a:normAutofit/>
          </a:bodyPr>
          <a:lstStyle/>
          <a:p>
            <a:pPr marL="285750" indent="-285750">
              <a:buClr>
                <a:schemeClr val="bg1"/>
              </a:buClr>
              <a:buFont typeface="Wingdings" panose="05000000000000000000" pitchFamily="2" charset="2"/>
              <a:buChar char="Ø"/>
            </a:pPr>
            <a:r>
              <a:rPr lang="en-US" sz="2400" u="sng" dirty="0"/>
              <a:t>A child’s point of view</a:t>
            </a:r>
            <a:r>
              <a:rPr lang="en-US" sz="2400" dirty="0"/>
              <a:t>: </a:t>
            </a:r>
          </a:p>
          <a:p>
            <a:pPr>
              <a:buClr>
                <a:schemeClr val="bg1"/>
              </a:buClr>
            </a:pPr>
            <a:r>
              <a:rPr lang="en-US" sz="2400" dirty="0"/>
              <a:t>A child might see this as something that is simply confusing. Most children, depending on the age, will know what an arrow is and that it stands for a direction, but what on earth do we do with this? </a:t>
            </a:r>
          </a:p>
        </p:txBody>
      </p:sp>
      <p:sp>
        <p:nvSpPr>
          <p:cNvPr id="6" name="TextBox 5">
            <a:extLst>
              <a:ext uri="{FF2B5EF4-FFF2-40B4-BE49-F238E27FC236}">
                <a16:creationId xmlns:a16="http://schemas.microsoft.com/office/drawing/2014/main" id="{040FAB24-F0E4-4610-9E68-7859814E93F0}"/>
              </a:ext>
            </a:extLst>
          </p:cNvPr>
          <p:cNvSpPr txBox="1"/>
          <p:nvPr/>
        </p:nvSpPr>
        <p:spPr>
          <a:xfrm>
            <a:off x="3600887" y="178950"/>
            <a:ext cx="6079087" cy="646331"/>
          </a:xfrm>
          <a:prstGeom prst="rect">
            <a:avLst/>
          </a:prstGeom>
          <a:solidFill>
            <a:schemeClr val="bg2">
              <a:lumMod val="90000"/>
            </a:schemeClr>
          </a:solidFill>
        </p:spPr>
        <p:txBody>
          <a:bodyPr wrap="square" rtlCol="0">
            <a:spAutoFit/>
          </a:bodyPr>
          <a:lstStyle/>
          <a:p>
            <a:pPr algn="ctr"/>
            <a:r>
              <a:rPr lang="en-US" i="1" dirty="0">
                <a:solidFill>
                  <a:srgbClr val="008000"/>
                </a:solidFill>
              </a:rPr>
              <a:t>“ We do not inherit the earth from our ancestors; We borrow it from our children.” –Native American Proverb</a:t>
            </a:r>
            <a:endParaRPr lang="en-US" dirty="0">
              <a:solidFill>
                <a:srgbClr val="008000"/>
              </a:solidFill>
            </a:endParaRPr>
          </a:p>
        </p:txBody>
      </p:sp>
      <p:sp>
        <p:nvSpPr>
          <p:cNvPr id="7" name="TextBox 6">
            <a:extLst>
              <a:ext uri="{FF2B5EF4-FFF2-40B4-BE49-F238E27FC236}">
                <a16:creationId xmlns:a16="http://schemas.microsoft.com/office/drawing/2014/main" id="{EB6423F1-F2E6-4FC5-A848-0CD3790B93C9}"/>
              </a:ext>
            </a:extLst>
          </p:cNvPr>
          <p:cNvSpPr txBox="1"/>
          <p:nvPr/>
        </p:nvSpPr>
        <p:spPr>
          <a:xfrm>
            <a:off x="643466" y="225468"/>
            <a:ext cx="1736479" cy="523220"/>
          </a:xfrm>
          <a:prstGeom prst="rect">
            <a:avLst/>
          </a:prstGeom>
          <a:solidFill>
            <a:srgbClr val="92D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solidFill>
                  <a:srgbClr val="008000"/>
                </a:solidFill>
              </a:rPr>
              <a:t>Recycle</a:t>
            </a:r>
          </a:p>
        </p:txBody>
      </p:sp>
      <p:sp>
        <p:nvSpPr>
          <p:cNvPr id="8" name="TextBox 7">
            <a:extLst>
              <a:ext uri="{FF2B5EF4-FFF2-40B4-BE49-F238E27FC236}">
                <a16:creationId xmlns:a16="http://schemas.microsoft.com/office/drawing/2014/main" id="{ABBC6EAB-8C7D-456C-B60F-61D5B14A08CB}"/>
              </a:ext>
            </a:extLst>
          </p:cNvPr>
          <p:cNvSpPr txBox="1"/>
          <p:nvPr/>
        </p:nvSpPr>
        <p:spPr>
          <a:xfrm>
            <a:off x="8630644" y="817478"/>
            <a:ext cx="3507751" cy="5632311"/>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a:t>An adult’s point of view</a:t>
            </a:r>
            <a:r>
              <a:rPr lang="en-US" dirty="0"/>
              <a:t>:</a:t>
            </a:r>
          </a:p>
          <a:p>
            <a:r>
              <a:rPr lang="en-US" sz="2400" dirty="0"/>
              <a:t>An adult will most likely know that this is a symbol to recycle. Recycling is the process of converting waste into reusable material. This symbol is universal, not just American, so most adults will understand that when they see this symbol it’s a responsible place to put items that can be reused to make new items. </a:t>
            </a:r>
          </a:p>
        </p:txBody>
      </p:sp>
      <p:pic>
        <p:nvPicPr>
          <p:cNvPr id="10" name="Picture 9" descr="A picture containing drawing&#10;&#10;Description automatically generated">
            <a:extLst>
              <a:ext uri="{FF2B5EF4-FFF2-40B4-BE49-F238E27FC236}">
                <a16:creationId xmlns:a16="http://schemas.microsoft.com/office/drawing/2014/main" id="{FA7DF7B5-E4AD-49DB-939A-ECC01290F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16" y="966852"/>
            <a:ext cx="3980428" cy="3980428"/>
          </a:xfrm>
          <a:prstGeom prst="rect">
            <a:avLst/>
          </a:prstGeom>
        </p:spPr>
      </p:pic>
      <p:sp>
        <p:nvSpPr>
          <p:cNvPr id="9" name="TextBox 8">
            <a:extLst>
              <a:ext uri="{FF2B5EF4-FFF2-40B4-BE49-F238E27FC236}">
                <a16:creationId xmlns:a16="http://schemas.microsoft.com/office/drawing/2014/main" id="{1E4A0828-555E-45C9-9AA5-2DECEF663813}"/>
              </a:ext>
            </a:extLst>
          </p:cNvPr>
          <p:cNvSpPr txBox="1"/>
          <p:nvPr/>
        </p:nvSpPr>
        <p:spPr>
          <a:xfrm>
            <a:off x="643465" y="5012257"/>
            <a:ext cx="7774699" cy="1754326"/>
          </a:xfrm>
          <a:prstGeom prst="rect">
            <a:avLst/>
          </a:prstGeom>
          <a:solidFill>
            <a:srgbClr val="008000"/>
          </a:solidFill>
          <a:effectLst>
            <a:outerShdw blurRad="50800" dist="50800" dir="5400000" sx="83000" sy="83000" algn="ctr" rotWithShape="0">
              <a:schemeClr val="tx1"/>
            </a:outerShdw>
          </a:effectLst>
        </p:spPr>
        <p:txBody>
          <a:bodyPr wrap="square" rtlCol="0">
            <a:spAutoFit/>
          </a:bodyPr>
          <a:lstStyle/>
          <a:p>
            <a:r>
              <a:rPr lang="en-US" u="sng" dirty="0">
                <a:solidFill>
                  <a:schemeClr val="bg1"/>
                </a:solidFill>
              </a:rPr>
              <a:t>Adults may teach children</a:t>
            </a:r>
            <a:r>
              <a:rPr lang="en-US" dirty="0">
                <a:solidFill>
                  <a:schemeClr val="bg1"/>
                </a:solidFill>
              </a:rPr>
              <a:t> that this symbol is a way for them to help the world and themselves by not wasting and by not just simply throwing things that can be reused away. They will probably teach them that recycling is an asset to the world’s future and that it’s a very grown up way to take care of our planet. They might also teach children at this point about landfills and how to find recycling places in their neighborhood. </a:t>
            </a:r>
          </a:p>
        </p:txBody>
      </p:sp>
    </p:spTree>
    <p:extLst>
      <p:ext uri="{BB962C8B-B14F-4D97-AF65-F5344CB8AC3E}">
        <p14:creationId xmlns:p14="http://schemas.microsoft.com/office/powerpoint/2010/main" val="16877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a:prstGeom prst="rect">
            <a:avLst/>
          </a:prstGeom>
        </p:spPr>
        <p:txBody>
          <a:bodyPr anchor="b">
            <a:normAutofit/>
          </a:bodyPr>
          <a:lstStyle/>
          <a:p>
            <a:pPr lvl="0"/>
            <a:br>
              <a:rPr lang="en-US" sz="2300" i="1" dirty="0"/>
            </a:br>
            <a:br>
              <a:rPr lang="en-US" sz="2300" i="1" dirty="0"/>
            </a:br>
            <a:endParaRPr lang="en-US" sz="2300" i="1"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901874"/>
            <a:ext cx="3730419" cy="3980428"/>
          </a:xfrm>
          <a:prstGeom prst="rect">
            <a:avLst/>
          </a:prstGeom>
        </p:spPr>
        <p:txBody>
          <a:bodyPr>
            <a:normAutofit/>
          </a:bodyPr>
          <a:lstStyle/>
          <a:p>
            <a:pPr marL="285750" indent="-285750">
              <a:buClr>
                <a:schemeClr val="bg1"/>
              </a:buClr>
              <a:buFont typeface="Wingdings" panose="05000000000000000000" pitchFamily="2" charset="2"/>
              <a:buChar char="Ø"/>
            </a:pPr>
            <a:r>
              <a:rPr lang="en-US" sz="2400" u="sng" dirty="0"/>
              <a:t>A child’s point of view</a:t>
            </a:r>
            <a:r>
              <a:rPr lang="en-US" sz="2400" dirty="0"/>
              <a:t>: </a:t>
            </a:r>
          </a:p>
          <a:p>
            <a:pPr>
              <a:buClr>
                <a:schemeClr val="bg1"/>
              </a:buClr>
            </a:pPr>
            <a:r>
              <a:rPr lang="en-US" sz="2400" dirty="0"/>
              <a:t>A child might see this as a symbol for land. They might believe all that green on the bottom is a field and the white is sky. Or - they may have no clue at all. </a:t>
            </a:r>
          </a:p>
        </p:txBody>
      </p:sp>
      <p:sp>
        <p:nvSpPr>
          <p:cNvPr id="6" name="TextBox 5">
            <a:extLst>
              <a:ext uri="{FF2B5EF4-FFF2-40B4-BE49-F238E27FC236}">
                <a16:creationId xmlns:a16="http://schemas.microsoft.com/office/drawing/2014/main" id="{040FAB24-F0E4-4610-9E68-7859814E93F0}"/>
              </a:ext>
            </a:extLst>
          </p:cNvPr>
          <p:cNvSpPr txBox="1"/>
          <p:nvPr/>
        </p:nvSpPr>
        <p:spPr>
          <a:xfrm>
            <a:off x="3375419" y="125588"/>
            <a:ext cx="6294675" cy="646331"/>
          </a:xfrm>
          <a:prstGeom prst="rect">
            <a:avLst/>
          </a:prstGeom>
          <a:solidFill>
            <a:schemeClr val="accent3">
              <a:lumMod val="50000"/>
            </a:schemeClr>
          </a:solidFill>
        </p:spPr>
        <p:txBody>
          <a:bodyPr wrap="square" rtlCol="0">
            <a:spAutoFit/>
          </a:bodyPr>
          <a:lstStyle/>
          <a:p>
            <a:pPr algn="ctr"/>
            <a:r>
              <a:rPr lang="en-US" i="1" dirty="0">
                <a:solidFill>
                  <a:schemeClr val="bg1"/>
                </a:solidFill>
              </a:rPr>
              <a:t>“The food you eat can be either the safest and most powerful form of medicine or the slowest form of poison.” Ann Wigmore</a:t>
            </a:r>
            <a:endParaRPr lang="en-US" dirty="0">
              <a:solidFill>
                <a:schemeClr val="bg1"/>
              </a:solidFill>
            </a:endParaRPr>
          </a:p>
        </p:txBody>
      </p:sp>
      <p:sp>
        <p:nvSpPr>
          <p:cNvPr id="7" name="TextBox 6">
            <a:extLst>
              <a:ext uri="{FF2B5EF4-FFF2-40B4-BE49-F238E27FC236}">
                <a16:creationId xmlns:a16="http://schemas.microsoft.com/office/drawing/2014/main" id="{EB6423F1-F2E6-4FC5-A848-0CD3790B93C9}"/>
              </a:ext>
            </a:extLst>
          </p:cNvPr>
          <p:cNvSpPr txBox="1"/>
          <p:nvPr/>
        </p:nvSpPr>
        <p:spPr>
          <a:xfrm>
            <a:off x="643466" y="225468"/>
            <a:ext cx="1736479" cy="523220"/>
          </a:xfrm>
          <a:prstGeom prst="rect">
            <a:avLst/>
          </a:prstGeom>
          <a:solidFill>
            <a:srgbClr val="00800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solidFill>
                  <a:schemeClr val="bg1"/>
                </a:solidFill>
              </a:rPr>
              <a:t>Organic</a:t>
            </a:r>
          </a:p>
        </p:txBody>
      </p:sp>
      <p:sp>
        <p:nvSpPr>
          <p:cNvPr id="8" name="TextBox 7">
            <a:extLst>
              <a:ext uri="{FF2B5EF4-FFF2-40B4-BE49-F238E27FC236}">
                <a16:creationId xmlns:a16="http://schemas.microsoft.com/office/drawing/2014/main" id="{ABBC6EAB-8C7D-456C-B60F-61D5B14A08CB}"/>
              </a:ext>
            </a:extLst>
          </p:cNvPr>
          <p:cNvSpPr txBox="1"/>
          <p:nvPr/>
        </p:nvSpPr>
        <p:spPr>
          <a:xfrm>
            <a:off x="8630644" y="817478"/>
            <a:ext cx="3507751" cy="6001643"/>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a:t>An adult’s point of view</a:t>
            </a:r>
            <a:r>
              <a:rPr lang="en-US" dirty="0"/>
              <a:t>:</a:t>
            </a:r>
          </a:p>
          <a:p>
            <a:r>
              <a:rPr lang="en-US" sz="2400" dirty="0"/>
              <a:t>An adult will most likely know that this is a symbol that indicates there are no pesticides in the product that they bought, food or object, and that the company that has this symbol has had to go through the organic certification process to use it. This symbol means the integrity of USDA organic products are “verified from farm to market.” </a:t>
            </a:r>
          </a:p>
        </p:txBody>
      </p:sp>
      <p:pic>
        <p:nvPicPr>
          <p:cNvPr id="10" name="Picture 9">
            <a:extLst>
              <a:ext uri="{FF2B5EF4-FFF2-40B4-BE49-F238E27FC236}">
                <a16:creationId xmlns:a16="http://schemas.microsoft.com/office/drawing/2014/main" id="{FA7DF7B5-E4AD-49DB-939A-ECC01290F3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50216" y="929454"/>
            <a:ext cx="3980428" cy="3978630"/>
          </a:xfrm>
          <a:prstGeom prst="rect">
            <a:avLst/>
          </a:prstGeom>
        </p:spPr>
      </p:pic>
      <p:sp>
        <p:nvSpPr>
          <p:cNvPr id="9" name="TextBox 8">
            <a:extLst>
              <a:ext uri="{FF2B5EF4-FFF2-40B4-BE49-F238E27FC236}">
                <a16:creationId xmlns:a16="http://schemas.microsoft.com/office/drawing/2014/main" id="{1E4A0828-555E-45C9-9AA5-2DECEF663813}"/>
              </a:ext>
            </a:extLst>
          </p:cNvPr>
          <p:cNvSpPr txBox="1"/>
          <p:nvPr/>
        </p:nvSpPr>
        <p:spPr>
          <a:xfrm>
            <a:off x="643465" y="5012257"/>
            <a:ext cx="7774699" cy="923330"/>
          </a:xfrm>
          <a:prstGeom prst="rect">
            <a:avLst/>
          </a:prstGeom>
          <a:solidFill>
            <a:schemeClr val="accent3">
              <a:lumMod val="50000"/>
            </a:schemeClr>
          </a:solidFill>
          <a:effectLst/>
        </p:spPr>
        <p:txBody>
          <a:bodyPr wrap="square" rtlCol="0">
            <a:spAutoFit/>
          </a:bodyPr>
          <a:lstStyle/>
          <a:p>
            <a:r>
              <a:rPr lang="en-US" u="sng" dirty="0">
                <a:solidFill>
                  <a:schemeClr val="bg1"/>
                </a:solidFill>
              </a:rPr>
              <a:t>Adults may teach children</a:t>
            </a:r>
            <a:r>
              <a:rPr lang="en-US" dirty="0">
                <a:solidFill>
                  <a:schemeClr val="bg1"/>
                </a:solidFill>
              </a:rPr>
              <a:t>  that when they see this symbol it’s safe to use this product or to eat it - if it’s food. They also might teach the child that this symbol means quality and that we should be able to trust it to not harm us. </a:t>
            </a:r>
          </a:p>
        </p:txBody>
      </p:sp>
    </p:spTree>
    <p:extLst>
      <p:ext uri="{BB962C8B-B14F-4D97-AF65-F5344CB8AC3E}">
        <p14:creationId xmlns:p14="http://schemas.microsoft.com/office/powerpoint/2010/main" val="198586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p:nvPr>
        </p:nvSpPr>
        <p:spPr>
          <a:xfrm>
            <a:off x="643466" y="786383"/>
            <a:ext cx="3517567" cy="2093975"/>
          </a:xfrm>
          <a:prstGeom prst="rect">
            <a:avLst/>
          </a:prstGeom>
        </p:spPr>
        <p:txBody>
          <a:bodyPr anchor="b">
            <a:normAutofit/>
          </a:bodyPr>
          <a:lstStyle/>
          <a:p>
            <a:pPr lvl="0"/>
            <a:br>
              <a:rPr lang="en-US" sz="2300" i="1" dirty="0"/>
            </a:br>
            <a:br>
              <a:rPr lang="en-US" sz="2300" i="1" dirty="0"/>
            </a:br>
            <a:endParaRPr lang="en-US" sz="2300" i="1"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body" sz="half" idx="2"/>
          </p:nvPr>
        </p:nvSpPr>
        <p:spPr>
          <a:xfrm>
            <a:off x="643465" y="901874"/>
            <a:ext cx="3730419" cy="3980428"/>
          </a:xfrm>
          <a:prstGeom prst="rect">
            <a:avLst/>
          </a:prstGeom>
        </p:spPr>
        <p:txBody>
          <a:bodyPr>
            <a:normAutofit/>
          </a:bodyPr>
          <a:lstStyle/>
          <a:p>
            <a:pPr marL="285750" indent="-285750">
              <a:buClr>
                <a:schemeClr val="bg1"/>
              </a:buClr>
              <a:buFont typeface="Wingdings" panose="05000000000000000000" pitchFamily="2" charset="2"/>
              <a:buChar char="Ø"/>
            </a:pPr>
            <a:r>
              <a:rPr lang="en-US" sz="2400" u="sng" dirty="0"/>
              <a:t>A child’s point of view</a:t>
            </a:r>
            <a:r>
              <a:rPr lang="en-US" sz="2400" dirty="0"/>
              <a:t>: </a:t>
            </a:r>
          </a:p>
          <a:p>
            <a:pPr>
              <a:buClr>
                <a:schemeClr val="bg1"/>
              </a:buClr>
            </a:pPr>
            <a:r>
              <a:rPr lang="en-US" sz="2400" dirty="0"/>
              <a:t>A child might see this as something about bunnies or Easter, or possibly a magic show. Regardless, they will most likely think a rabbit is near by or about to come on the scene. </a:t>
            </a:r>
          </a:p>
        </p:txBody>
      </p:sp>
      <p:sp>
        <p:nvSpPr>
          <p:cNvPr id="6" name="TextBox 5">
            <a:extLst>
              <a:ext uri="{FF2B5EF4-FFF2-40B4-BE49-F238E27FC236}">
                <a16:creationId xmlns:a16="http://schemas.microsoft.com/office/drawing/2014/main" id="{040FAB24-F0E4-4610-9E68-7859814E93F0}"/>
              </a:ext>
            </a:extLst>
          </p:cNvPr>
          <p:cNvSpPr txBox="1"/>
          <p:nvPr/>
        </p:nvSpPr>
        <p:spPr>
          <a:xfrm>
            <a:off x="3981607" y="340458"/>
            <a:ext cx="5317645" cy="369332"/>
          </a:xfrm>
          <a:prstGeom prst="rect">
            <a:avLst/>
          </a:prstGeom>
          <a:solidFill>
            <a:srgbClr val="FF99CC"/>
          </a:solidFill>
        </p:spPr>
        <p:txBody>
          <a:bodyPr wrap="square" rtlCol="0">
            <a:spAutoFit/>
          </a:bodyPr>
          <a:lstStyle/>
          <a:p>
            <a:pPr algn="ctr"/>
            <a:r>
              <a:rPr lang="en-US" i="1" dirty="0"/>
              <a:t>“The best things in life are cruelty-free.” – unknown </a:t>
            </a:r>
            <a:endParaRPr lang="en-US" dirty="0"/>
          </a:p>
        </p:txBody>
      </p:sp>
      <p:sp>
        <p:nvSpPr>
          <p:cNvPr id="7" name="TextBox 6">
            <a:extLst>
              <a:ext uri="{FF2B5EF4-FFF2-40B4-BE49-F238E27FC236}">
                <a16:creationId xmlns:a16="http://schemas.microsoft.com/office/drawing/2014/main" id="{EB6423F1-F2E6-4FC5-A848-0CD3790B93C9}"/>
              </a:ext>
            </a:extLst>
          </p:cNvPr>
          <p:cNvSpPr txBox="1"/>
          <p:nvPr/>
        </p:nvSpPr>
        <p:spPr>
          <a:xfrm>
            <a:off x="643466" y="225468"/>
            <a:ext cx="2300150" cy="523220"/>
          </a:xfrm>
          <a:prstGeom prst="rect">
            <a:avLst/>
          </a:prstGeom>
          <a:solidFill>
            <a:srgbClr val="FF99CC"/>
          </a:solidFill>
          <a:ln w="6350">
            <a:solidFill>
              <a:srgbClr val="FF99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solidFill>
                  <a:schemeClr val="bg1"/>
                </a:solidFill>
              </a:rPr>
              <a:t>Cruelty Free</a:t>
            </a:r>
          </a:p>
        </p:txBody>
      </p:sp>
      <p:sp>
        <p:nvSpPr>
          <p:cNvPr id="8" name="TextBox 7">
            <a:extLst>
              <a:ext uri="{FF2B5EF4-FFF2-40B4-BE49-F238E27FC236}">
                <a16:creationId xmlns:a16="http://schemas.microsoft.com/office/drawing/2014/main" id="{ABBC6EAB-8C7D-456C-B60F-61D5B14A08CB}"/>
              </a:ext>
            </a:extLst>
          </p:cNvPr>
          <p:cNvSpPr txBox="1"/>
          <p:nvPr/>
        </p:nvSpPr>
        <p:spPr>
          <a:xfrm>
            <a:off x="8630644" y="817478"/>
            <a:ext cx="3507751" cy="3785652"/>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a:t>An adult’s point of view</a:t>
            </a:r>
            <a:r>
              <a:rPr lang="en-US" dirty="0"/>
              <a:t>:</a:t>
            </a:r>
          </a:p>
          <a:p>
            <a:r>
              <a:rPr lang="en-US" sz="2400" dirty="0"/>
              <a:t>An adult will most likely know that this is an internationally recognized symbol guaranteeing that animals were not tested to develop the product it’s displayed upon and have not been harmed to make this product. </a:t>
            </a:r>
          </a:p>
        </p:txBody>
      </p:sp>
      <p:pic>
        <p:nvPicPr>
          <p:cNvPr id="10" name="Picture 9">
            <a:extLst>
              <a:ext uri="{FF2B5EF4-FFF2-40B4-BE49-F238E27FC236}">
                <a16:creationId xmlns:a16="http://schemas.microsoft.com/office/drawing/2014/main" id="{FA7DF7B5-E4AD-49DB-939A-ECC01290F3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50216" y="928555"/>
            <a:ext cx="3980428" cy="3980428"/>
          </a:xfrm>
          <a:prstGeom prst="rect">
            <a:avLst/>
          </a:prstGeom>
        </p:spPr>
      </p:pic>
      <p:sp>
        <p:nvSpPr>
          <p:cNvPr id="9" name="TextBox 8">
            <a:extLst>
              <a:ext uri="{FF2B5EF4-FFF2-40B4-BE49-F238E27FC236}">
                <a16:creationId xmlns:a16="http://schemas.microsoft.com/office/drawing/2014/main" id="{1E4A0828-555E-45C9-9AA5-2DECEF663813}"/>
              </a:ext>
            </a:extLst>
          </p:cNvPr>
          <p:cNvSpPr txBox="1"/>
          <p:nvPr/>
        </p:nvSpPr>
        <p:spPr>
          <a:xfrm>
            <a:off x="643465" y="5012257"/>
            <a:ext cx="8901368" cy="1754326"/>
          </a:xfrm>
          <a:prstGeom prst="rect">
            <a:avLst/>
          </a:prstGeom>
          <a:solidFill>
            <a:srgbClr val="FF99CC"/>
          </a:solidFill>
          <a:ln>
            <a:solidFill>
              <a:srgbClr val="FF99CC"/>
            </a:solidFill>
          </a:ln>
          <a:effectLst>
            <a:outerShdw blurRad="50800" dist="50800" dir="5400000" sx="83000" sy="83000" algn="ctr" rotWithShape="0">
              <a:schemeClr val="tx1"/>
            </a:outerShdw>
          </a:effectLst>
        </p:spPr>
        <p:txBody>
          <a:bodyPr wrap="square" rtlCol="0">
            <a:spAutoFit/>
          </a:bodyPr>
          <a:lstStyle/>
          <a:p>
            <a:r>
              <a:rPr lang="en-US" u="sng" dirty="0">
                <a:solidFill>
                  <a:schemeClr val="accent3">
                    <a:lumMod val="50000"/>
                  </a:schemeClr>
                </a:solidFill>
              </a:rPr>
              <a:t>Adults may teach children</a:t>
            </a:r>
            <a:r>
              <a:rPr lang="en-US" dirty="0">
                <a:solidFill>
                  <a:schemeClr val="accent3">
                    <a:lumMod val="50000"/>
                  </a:schemeClr>
                </a:solidFill>
              </a:rPr>
              <a:t> that sometimes people are cruel and don’t think about the feelings of animals or about harming them and they run tests on the animals first before making the product for people. If it harms the animal, then they know they can’t sell it to the people. If this symbol is on a product though, it means that the company that made the item didn’t do anything mean to an animal to make sure it was safe for humans and this is the product we want to buy! </a:t>
            </a:r>
          </a:p>
        </p:txBody>
      </p:sp>
    </p:spTree>
    <p:extLst>
      <p:ext uri="{BB962C8B-B14F-4D97-AF65-F5344CB8AC3E}">
        <p14:creationId xmlns:p14="http://schemas.microsoft.com/office/powerpoint/2010/main" val="2834988090"/>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Bookman Old Style</vt:lpstr>
      <vt:lpstr>Calibri</vt:lpstr>
      <vt:lpstr>Franklin Gothic Book</vt:lpstr>
      <vt:lpstr>Wingdings</vt:lpstr>
      <vt:lpstr>1_RetrospectVTI</vt:lpstr>
      <vt:lpstr>Vygotsky Power Point</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2020-02-23T23:18:14Z</dcterms:created>
  <dcterms:modified xsi:type="dcterms:W3CDTF">2020-02-24T01:38:07Z</dcterms:modified>
</cp:coreProperties>
</file>